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7" r:id="rId2"/>
    <p:sldId id="268" r:id="rId3"/>
    <p:sldId id="258" r:id="rId4"/>
    <p:sldId id="281" r:id="rId5"/>
    <p:sldId id="260" r:id="rId6"/>
    <p:sldId id="259" r:id="rId7"/>
    <p:sldId id="261" r:id="rId8"/>
    <p:sldId id="263" r:id="rId9"/>
    <p:sldId id="264" r:id="rId10"/>
    <p:sldId id="290" r:id="rId11"/>
    <p:sldId id="276" r:id="rId12"/>
    <p:sldId id="277" r:id="rId13"/>
    <p:sldId id="278" r:id="rId14"/>
    <p:sldId id="288" r:id="rId15"/>
    <p:sldId id="283" r:id="rId16"/>
    <p:sldId id="284" r:id="rId17"/>
    <p:sldId id="285" r:id="rId18"/>
    <p:sldId id="287" r:id="rId19"/>
    <p:sldId id="286" r:id="rId20"/>
    <p:sldId id="272" r:id="rId21"/>
    <p:sldId id="282" r:id="rId22"/>
    <p:sldId id="291"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BF1"/>
    <a:srgbClr val="66B11F"/>
    <a:srgbClr val="8E7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1287" autoAdjust="0"/>
  </p:normalViewPr>
  <p:slideViewPr>
    <p:cSldViewPr snapToGrid="0">
      <p:cViewPr varScale="1">
        <p:scale>
          <a:sx n="56" d="100"/>
          <a:sy n="56" d="100"/>
        </p:scale>
        <p:origin x="12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88125-58C9-4BD6-8B9F-1A99498D76FF}" type="datetimeFigureOut">
              <a:rPr lang="en-US" smtClean="0"/>
              <a:t>4/7/2017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87F77-AF9C-46F6-AB89-A95C85E46CB0}" type="slidenum">
              <a:rPr lang="en-US" smtClean="0"/>
              <a:t>‹#›</a:t>
            </a:fld>
            <a:endParaRPr lang="en-US"/>
          </a:p>
        </p:txBody>
      </p:sp>
    </p:spTree>
    <p:extLst>
      <p:ext uri="{BB962C8B-B14F-4D97-AF65-F5344CB8AC3E}">
        <p14:creationId xmlns:p14="http://schemas.microsoft.com/office/powerpoint/2010/main" val="3029623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N" dirty="0"/>
          </a:p>
        </p:txBody>
      </p:sp>
      <p:sp>
        <p:nvSpPr>
          <p:cNvPr id="4" name="Slide Number Placeholder 3"/>
          <p:cNvSpPr>
            <a:spLocks noGrp="1"/>
          </p:cNvSpPr>
          <p:nvPr>
            <p:ph type="sldNum" sz="quarter" idx="10"/>
          </p:nvPr>
        </p:nvSpPr>
        <p:spPr/>
        <p:txBody>
          <a:bodyPr/>
          <a:lstStyle/>
          <a:p>
            <a:fld id="{57D87F77-AF9C-46F6-AB89-A95C85E46CB0}" type="slidenum">
              <a:rPr lang="en-US" smtClean="0"/>
              <a:t>1</a:t>
            </a:fld>
            <a:endParaRPr lang="en-US"/>
          </a:p>
        </p:txBody>
      </p:sp>
    </p:spTree>
    <p:extLst>
      <p:ext uri="{BB962C8B-B14F-4D97-AF65-F5344CB8AC3E}">
        <p14:creationId xmlns:p14="http://schemas.microsoft.com/office/powerpoint/2010/main" val="73610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3336592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11</a:t>
            </a:fld>
            <a:endParaRPr lang="en-US"/>
          </a:p>
        </p:txBody>
      </p:sp>
    </p:spTree>
    <p:extLst>
      <p:ext uri="{BB962C8B-B14F-4D97-AF65-F5344CB8AC3E}">
        <p14:creationId xmlns:p14="http://schemas.microsoft.com/office/powerpoint/2010/main" val="2009460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557934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a:p>
        </p:txBody>
      </p:sp>
    </p:spTree>
    <p:extLst>
      <p:ext uri="{BB962C8B-B14F-4D97-AF65-F5344CB8AC3E}">
        <p14:creationId xmlns:p14="http://schemas.microsoft.com/office/powerpoint/2010/main" val="2684483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14</a:t>
            </a:fld>
            <a:endParaRPr lang="en-US"/>
          </a:p>
        </p:txBody>
      </p:sp>
    </p:spTree>
    <p:extLst>
      <p:ext uri="{BB962C8B-B14F-4D97-AF65-F5344CB8AC3E}">
        <p14:creationId xmlns:p14="http://schemas.microsoft.com/office/powerpoint/2010/main" val="2352991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2654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2159842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4113006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3424018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424286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2</a:t>
            </a:fld>
            <a:endParaRPr lang="en-US"/>
          </a:p>
        </p:txBody>
      </p:sp>
    </p:spTree>
    <p:extLst>
      <p:ext uri="{BB962C8B-B14F-4D97-AF65-F5344CB8AC3E}">
        <p14:creationId xmlns:p14="http://schemas.microsoft.com/office/powerpoint/2010/main" val="2219976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20</a:t>
            </a:fld>
            <a:endParaRPr lang="en-US"/>
          </a:p>
        </p:txBody>
      </p:sp>
    </p:spTree>
    <p:extLst>
      <p:ext uri="{BB962C8B-B14F-4D97-AF65-F5344CB8AC3E}">
        <p14:creationId xmlns:p14="http://schemas.microsoft.com/office/powerpoint/2010/main" val="2927351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3353192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69121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32023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379929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269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125753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4/7/2017 12:40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48291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7018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N" baseline="0"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2392798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699371-EE50-4CDA-AA76-AABDD1FEE831}"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5998289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699371-EE50-4CDA-AA76-AABDD1FEE831}"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7173021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699371-EE50-4CDA-AA76-AABDD1FEE831}"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30573408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5806222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8870802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5434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42384995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9274400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699371-EE50-4CDA-AA76-AABDD1FEE831}"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28759778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699371-EE50-4CDA-AA76-AABDD1FEE831}"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0055726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699371-EE50-4CDA-AA76-AABDD1FEE831}" type="datetimeFigureOut">
              <a:rPr lang="en-US" smtClean="0"/>
              <a:t>4/7/2017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5415878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699371-EE50-4CDA-AA76-AABDD1FEE831}" type="datetimeFigureOut">
              <a:rPr lang="en-US" smtClean="0"/>
              <a:t>4/7/2017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3853305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699371-EE50-4CDA-AA76-AABDD1FEE831}" type="datetimeFigureOut">
              <a:rPr lang="en-US" smtClean="0"/>
              <a:t>4/7/2017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5521226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699371-EE50-4CDA-AA76-AABDD1FEE831}" type="datetimeFigureOut">
              <a:rPr lang="en-US" smtClean="0"/>
              <a:t>4/7/2017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980293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699371-EE50-4CDA-AA76-AABDD1FEE831}" type="datetimeFigureOut">
              <a:rPr lang="en-US" smtClean="0"/>
              <a:t>4/7/2017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407241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699371-EE50-4CDA-AA76-AABDD1FEE831}" type="datetimeFigureOut">
              <a:rPr lang="en-US" smtClean="0"/>
              <a:t>4/7/2017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24235202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99371-EE50-4CDA-AA76-AABDD1FEE831}" type="datetimeFigureOut">
              <a:rPr lang="en-US" smtClean="0"/>
              <a:t>4/7/2017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98FFF-A3AF-4B1C-AE2F-6F2965B489A5}" type="slidenum">
              <a:rPr lang="en-US" smtClean="0"/>
              <a:t>‹#›</a:t>
            </a:fld>
            <a:endParaRPr lang="en-US"/>
          </a:p>
        </p:txBody>
      </p:sp>
    </p:spTree>
    <p:extLst>
      <p:ext uri="{BB962C8B-B14F-4D97-AF65-F5344CB8AC3E}">
        <p14:creationId xmlns:p14="http://schemas.microsoft.com/office/powerpoint/2010/main" val="1689306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5" r:id="rId15"/>
    <p:sldLayoutId id="2147483666" r:id="rId16"/>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hyperlink" Target="https://www.syncfusion.com/products/xamarin" TargetMode="External"/><Relationship Id="rId4" Type="http://schemas.openxmlformats.org/officeDocument/2006/relationships/hyperlink" Target="mailto:harikrishnann@syncfusion.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tiff"/><Relationship Id="rId9" Type="http://schemas.openxmlformats.org/officeDocument/2006/relationships/image" Target="../media/image26.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harikrishnann/c-sharp_corner_conference" TargetMode="External"/><Relationship Id="rId2" Type="http://schemas.openxmlformats.org/officeDocument/2006/relationships/hyperlink" Target="https://github.com/syncfusion/Xamarin-ExpenseAnalysis"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mailto:harikrishnann@syncfusion.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mailto:nharishkrish@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690113" y="2427359"/>
            <a:ext cx="10265433" cy="1783798"/>
          </a:xfrm>
        </p:spPr>
        <p:txBody>
          <a:bodyPr>
            <a:noAutofit/>
          </a:bodyPr>
          <a:lstStyle/>
          <a:p>
            <a:pPr algn="ctr"/>
            <a:r>
              <a:rPr lang="en-US" sz="4800" b="1" dirty="0">
                <a:latin typeface="Segoe UI" panose="020B0502040204020203" pitchFamily="34" charset="0"/>
                <a:cs typeface="Segoe UI" panose="020B0502040204020203" pitchFamily="34" charset="0"/>
              </a:rPr>
              <a:t>Creating real world User Interfaces with Xamarin.Forms</a:t>
            </a:r>
          </a:p>
        </p:txBody>
      </p:sp>
    </p:spTree>
    <p:extLst>
      <p:ext uri="{BB962C8B-B14F-4D97-AF65-F5344CB8AC3E}">
        <p14:creationId xmlns:p14="http://schemas.microsoft.com/office/powerpoint/2010/main" val="6760912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29466"/>
            <a:ext cx="12192000" cy="1824038"/>
          </a:xfrm>
        </p:spPr>
        <p:txBody>
          <a:bodyPr>
            <a:noAutofit/>
          </a:bodyPr>
          <a:lstStyle/>
          <a:p>
            <a:pPr algn="ctr"/>
            <a:r>
              <a:rPr lang="en-US" sz="8000" dirty="0">
                <a:solidFill>
                  <a:srgbClr val="2DB1DD"/>
                </a:solidFill>
              </a:rPr>
              <a:t>Xamarin</a:t>
            </a:r>
            <a:br>
              <a:rPr lang="en-US" sz="8000" dirty="0">
                <a:solidFill>
                  <a:srgbClr val="2DB1DD"/>
                </a:solidFill>
              </a:rPr>
            </a:br>
            <a:r>
              <a:rPr lang="en-US" sz="8000" dirty="0">
                <a:solidFill>
                  <a:srgbClr val="2DB1DD"/>
                </a:solidFill>
              </a:rPr>
              <a:t>is Open Source!</a:t>
            </a:r>
            <a:endParaRPr lang="en-US" sz="8000" dirty="0"/>
          </a:p>
        </p:txBody>
      </p:sp>
      <p:sp>
        <p:nvSpPr>
          <p:cNvPr id="3" name="Text Placeholder 2"/>
          <p:cNvSpPr txBox="1">
            <a:spLocks/>
          </p:cNvSpPr>
          <p:nvPr/>
        </p:nvSpPr>
        <p:spPr>
          <a:xfrm>
            <a:off x="3844433" y="5833125"/>
            <a:ext cx="4503134" cy="4381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3600" dirty="0" err="1">
                <a:solidFill>
                  <a:schemeClr val="tx1"/>
                </a:solidFill>
                <a:latin typeface="+mn-lt"/>
              </a:rPr>
              <a:t>open.xamarin.com</a:t>
            </a:r>
            <a:endParaRPr lang="en-US" sz="3600" dirty="0">
              <a:solidFill>
                <a:schemeClr val="tx1"/>
              </a:solidFill>
              <a:latin typeface="+mn-lt"/>
            </a:endParaRPr>
          </a:p>
        </p:txBody>
      </p:sp>
    </p:spTree>
    <p:extLst>
      <p:ext uri="{BB962C8B-B14F-4D97-AF65-F5344CB8AC3E}">
        <p14:creationId xmlns:p14="http://schemas.microsoft.com/office/powerpoint/2010/main" val="14939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a:t>What’s included</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Pages, layouts, and controls</a:t>
            </a:r>
          </a:p>
          <a:p>
            <a:pPr marL="0" indent="0"/>
            <a:r>
              <a:rPr lang="en-US" sz="2745" dirty="0">
                <a:solidFill>
                  <a:schemeClr val="tx1"/>
                </a:solidFill>
                <a:latin typeface="+mj-lt"/>
              </a:rPr>
              <a:t>      </a:t>
            </a:r>
            <a:r>
              <a:rPr lang="en-US" sz="2353" dirty="0">
                <a:solidFill>
                  <a:schemeClr val="bg2">
                    <a:lumMod val="50000"/>
                  </a:schemeClr>
                </a:solidFill>
                <a:latin typeface="+mj-lt"/>
              </a:rPr>
              <a:t>(Build from code behind or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a:solidFill>
                  <a:schemeClr val="tx1"/>
                </a:solidFill>
                <a:latin typeface="+mj-lt"/>
              </a:rPr>
              <a:t>Navigation</a:t>
            </a:r>
          </a:p>
          <a:p>
            <a:pPr marL="0" indent="0">
              <a:lnSpc>
                <a:spcPct val="110000"/>
              </a:lnSpc>
            </a:pPr>
            <a:r>
              <a:rPr lang="en-US" sz="2745" dirty="0">
                <a:solidFill>
                  <a:srgbClr val="6FBD23"/>
                </a:solidFill>
              </a:rPr>
              <a:t>✓  </a:t>
            </a:r>
            <a:r>
              <a:rPr lang="en-US" sz="2745" dirty="0">
                <a:solidFill>
                  <a:schemeClr val="tx1"/>
                </a:solidFill>
                <a:latin typeface="+mj-lt"/>
              </a:rPr>
              <a:t>Animation API</a:t>
            </a: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b="1"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b="1" dirty="0">
                <a:solidFill>
                  <a:schemeClr val="tx1"/>
                </a:solidFill>
              </a:rPr>
              <a:t>Pages</a:t>
            </a: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normAutofit/>
          </a:bodyPr>
          <a:lstStyle/>
          <a:p>
            <a:r>
              <a:rPr lang="en-US" sz="4800" b="1" dirty="0"/>
              <a:t>Controls</a:t>
            </a:r>
          </a:p>
        </p:txBody>
      </p:sp>
    </p:spTree>
    <p:extLst>
      <p:ext uri="{BB962C8B-B14F-4D97-AF65-F5344CB8AC3E}">
        <p14:creationId xmlns:p14="http://schemas.microsoft.com/office/powerpoint/2010/main" val="6123531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4"/>
          <p:cNvSpPr/>
          <p:nvPr/>
        </p:nvSpPr>
        <p:spPr>
          <a:xfrm>
            <a:off x="779926" y="3211582"/>
            <a:ext cx="2580781" cy="821277"/>
          </a:xfrm>
          <a:prstGeom prst="roundRect">
            <a:avLst>
              <a:gd name="adj" fmla="val 0"/>
            </a:avLst>
          </a:prstGeom>
          <a:gradFill flip="none" rotWithShape="1">
            <a:gsLst>
              <a:gs pos="0">
                <a:srgbClr val="008DB5">
                  <a:shade val="30000"/>
                  <a:satMod val="115000"/>
                </a:srgbClr>
              </a:gs>
              <a:gs pos="50000">
                <a:srgbClr val="008DB5">
                  <a:shade val="67500"/>
                  <a:satMod val="115000"/>
                </a:srgbClr>
              </a:gs>
              <a:gs pos="100000">
                <a:srgbClr val="008DB5">
                  <a:shade val="100000"/>
                  <a:satMod val="115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bg2"/>
                </a:solidFill>
                <a:cs typeface="Helvetica Light"/>
              </a:rPr>
              <a:t>Entry</a:t>
            </a:r>
            <a:endParaRPr lang="en-US" sz="2000" b="1" dirty="0">
              <a:solidFill>
                <a:schemeClr val="bg2"/>
              </a:solidFill>
              <a:cs typeface="Helvetica Light"/>
            </a:endParaRPr>
          </a:p>
        </p:txBody>
      </p:sp>
      <p:grpSp>
        <p:nvGrpSpPr>
          <p:cNvPr id="4" name="Group 3"/>
          <p:cNvGrpSpPr/>
          <p:nvPr/>
        </p:nvGrpSpPr>
        <p:grpSpPr>
          <a:xfrm>
            <a:off x="3523882" y="1647133"/>
            <a:ext cx="3744589" cy="3950173"/>
            <a:chOff x="7744886" y="1892300"/>
            <a:chExt cx="2137339" cy="2857500"/>
          </a:xfrm>
        </p:grpSpPr>
        <p:grpSp>
          <p:nvGrpSpPr>
            <p:cNvPr id="5" name="Group 4"/>
            <p:cNvGrpSpPr/>
            <p:nvPr/>
          </p:nvGrpSpPr>
          <p:grpSpPr>
            <a:xfrm>
              <a:off x="9072990" y="1892300"/>
              <a:ext cx="803108" cy="803108"/>
              <a:chOff x="2001688" y="2654300"/>
              <a:chExt cx="1028700" cy="1028700"/>
            </a:xfrm>
          </p:grpSpPr>
          <p:sp>
            <p:nvSpPr>
              <p:cNvPr id="15" name="Oval 14"/>
              <p:cNvSpPr/>
              <p:nvPr/>
            </p:nvSpPr>
            <p:spPr bwMode="auto">
              <a:xfrm>
                <a:off x="2001688" y="2654300"/>
                <a:ext cx="1028700" cy="1028700"/>
              </a:xfrm>
              <a:prstGeom prst="ellipse">
                <a:avLst/>
              </a:prstGeom>
              <a:gradFill flip="none" rotWithShape="1">
                <a:gsLst>
                  <a:gs pos="0">
                    <a:srgbClr val="9570D5">
                      <a:shade val="30000"/>
                      <a:satMod val="115000"/>
                    </a:srgbClr>
                  </a:gs>
                  <a:gs pos="50000">
                    <a:srgbClr val="9570D5">
                      <a:shade val="67500"/>
                      <a:satMod val="115000"/>
                    </a:srgbClr>
                  </a:gs>
                  <a:gs pos="100000">
                    <a:srgbClr val="9570D5">
                      <a:shade val="100000"/>
                      <a:satMod val="115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77321" y="2866641"/>
                <a:ext cx="468070" cy="523137"/>
              </a:xfrm>
              <a:prstGeom prst="rect">
                <a:avLst/>
              </a:prstGeom>
            </p:spPr>
          </p:pic>
        </p:grpSp>
        <p:grpSp>
          <p:nvGrpSpPr>
            <p:cNvPr id="6" name="Group 5"/>
            <p:cNvGrpSpPr/>
            <p:nvPr/>
          </p:nvGrpSpPr>
          <p:grpSpPr>
            <a:xfrm>
              <a:off x="9069648" y="2917992"/>
              <a:ext cx="803108" cy="803108"/>
              <a:chOff x="3754288" y="3073400"/>
              <a:chExt cx="1028700" cy="1028700"/>
            </a:xfrm>
          </p:grpSpPr>
          <p:sp>
            <p:nvSpPr>
              <p:cNvPr id="13" name="Oval 12"/>
              <p:cNvSpPr/>
              <p:nvPr/>
            </p:nvSpPr>
            <p:spPr bwMode="auto">
              <a:xfrm>
                <a:off x="3754288" y="3073400"/>
                <a:ext cx="1028700" cy="1028700"/>
              </a:xfrm>
              <a:prstGeom prst="ellipse">
                <a:avLst/>
              </a:prstGeom>
              <a:gradFill flip="none" rotWithShape="1">
                <a:gsLst>
                  <a:gs pos="0">
                    <a:srgbClr val="66B11F">
                      <a:shade val="30000"/>
                      <a:satMod val="115000"/>
                    </a:srgbClr>
                  </a:gs>
                  <a:gs pos="50000">
                    <a:srgbClr val="66B11F">
                      <a:shade val="67500"/>
                      <a:satMod val="115000"/>
                    </a:srgbClr>
                  </a:gs>
                  <a:gs pos="100000">
                    <a:srgbClr val="66B11F">
                      <a:shade val="100000"/>
                      <a:satMod val="115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41625" y="3331368"/>
                <a:ext cx="434974" cy="500220"/>
              </a:xfrm>
              <a:prstGeom prst="rect">
                <a:avLst/>
              </a:prstGeom>
            </p:spPr>
          </p:pic>
        </p:grpSp>
        <p:grpSp>
          <p:nvGrpSpPr>
            <p:cNvPr id="7" name="Group 6"/>
            <p:cNvGrpSpPr/>
            <p:nvPr/>
          </p:nvGrpSpPr>
          <p:grpSpPr>
            <a:xfrm>
              <a:off x="9079117" y="3946692"/>
              <a:ext cx="803108" cy="803108"/>
              <a:chOff x="6027588" y="3073400"/>
              <a:chExt cx="1028700" cy="1028700"/>
            </a:xfrm>
          </p:grpSpPr>
          <p:sp>
            <p:nvSpPr>
              <p:cNvPr id="11" name="Oval 10"/>
              <p:cNvSpPr/>
              <p:nvPr/>
            </p:nvSpPr>
            <p:spPr bwMode="auto">
              <a:xfrm>
                <a:off x="6027588" y="3073400"/>
                <a:ext cx="1028700" cy="1028700"/>
              </a:xfrm>
              <a:prstGeom prst="ellipse">
                <a:avLst/>
              </a:prstGeom>
              <a:gradFill flip="none" rotWithShape="1">
                <a:gsLst>
                  <a:gs pos="0">
                    <a:srgbClr val="00BBF1">
                      <a:shade val="30000"/>
                      <a:satMod val="115000"/>
                    </a:srgbClr>
                  </a:gs>
                  <a:gs pos="50000">
                    <a:srgbClr val="00BBF1">
                      <a:shade val="67500"/>
                      <a:satMod val="115000"/>
                    </a:srgbClr>
                  </a:gs>
                  <a:gs pos="100000">
                    <a:srgbClr val="00BBF1">
                      <a:shade val="100000"/>
                      <a:satMod val="115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10173" y="3365500"/>
                <a:ext cx="466044" cy="434974"/>
              </a:xfrm>
              <a:prstGeom prst="rect">
                <a:avLst/>
              </a:prstGeom>
            </p:spPr>
          </p:pic>
        </p:grpSp>
        <p:cxnSp>
          <p:nvCxnSpPr>
            <p:cNvPr id="8" name="Straight Arrow Connector 7"/>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19" name="Rounded Rectangle 14"/>
          <p:cNvSpPr/>
          <p:nvPr/>
        </p:nvSpPr>
        <p:spPr>
          <a:xfrm>
            <a:off x="9193638" y="1666183"/>
            <a:ext cx="2580781" cy="821277"/>
          </a:xfrm>
          <a:prstGeom prst="roundRect">
            <a:avLst>
              <a:gd name="adj" fmla="val 0"/>
            </a:avLst>
          </a:prstGeom>
          <a:gradFill flip="none" rotWithShape="1">
            <a:gsLst>
              <a:gs pos="0">
                <a:srgbClr val="8E70D5">
                  <a:shade val="30000"/>
                  <a:satMod val="115000"/>
                </a:srgbClr>
              </a:gs>
              <a:gs pos="50000">
                <a:srgbClr val="8E70D5">
                  <a:shade val="67500"/>
                  <a:satMod val="115000"/>
                </a:srgbClr>
              </a:gs>
              <a:gs pos="100000">
                <a:srgbClr val="8E70D5">
                  <a:shade val="100000"/>
                  <a:satMod val="115000"/>
                </a:srgbClr>
              </a:gs>
            </a:gsLst>
            <a:path path="circle">
              <a:fillToRect l="50000" t="50000" r="50000" b="50000"/>
            </a:path>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b="1" dirty="0" err="1">
                <a:solidFill>
                  <a:schemeClr val="bg2"/>
                </a:solidFill>
                <a:cs typeface="Helvetica Light"/>
              </a:rPr>
              <a:t>UITextField</a:t>
            </a:r>
            <a:endParaRPr lang="en-US" sz="1765" b="1" dirty="0">
              <a:solidFill>
                <a:schemeClr val="bg2"/>
              </a:solidFill>
              <a:cs typeface="Helvetica Light"/>
            </a:endParaRPr>
          </a:p>
        </p:txBody>
      </p:sp>
      <p:sp>
        <p:nvSpPr>
          <p:cNvPr id="21" name="Rounded Rectangle 14"/>
          <p:cNvSpPr/>
          <p:nvPr/>
        </p:nvSpPr>
        <p:spPr>
          <a:xfrm>
            <a:off x="9193636" y="3129813"/>
            <a:ext cx="2580781" cy="821277"/>
          </a:xfrm>
          <a:prstGeom prst="roundRect">
            <a:avLst>
              <a:gd name="adj" fmla="val 0"/>
            </a:avLst>
          </a:prstGeom>
          <a:gradFill flip="none" rotWithShape="1">
            <a:gsLst>
              <a:gs pos="0">
                <a:srgbClr val="66B11F">
                  <a:shade val="30000"/>
                  <a:satMod val="115000"/>
                </a:srgbClr>
              </a:gs>
              <a:gs pos="50000">
                <a:srgbClr val="66B11F">
                  <a:shade val="67500"/>
                  <a:satMod val="115000"/>
                </a:srgbClr>
              </a:gs>
              <a:gs pos="100000">
                <a:srgbClr val="66B11F">
                  <a:shade val="100000"/>
                  <a:satMod val="115000"/>
                </a:srgbClr>
              </a:gs>
            </a:gsLst>
            <a:path path="circle">
              <a:fillToRect l="50000" t="50000" r="50000" b="50000"/>
            </a:path>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b="1" dirty="0" err="1">
                <a:solidFill>
                  <a:schemeClr val="bg2"/>
                </a:solidFill>
                <a:cs typeface="Helvetica Light"/>
              </a:rPr>
              <a:t>EditText</a:t>
            </a:r>
            <a:endParaRPr lang="en-US" sz="1765" b="1" dirty="0">
              <a:solidFill>
                <a:schemeClr val="bg2"/>
              </a:solidFill>
              <a:cs typeface="Helvetica Light"/>
            </a:endParaRPr>
          </a:p>
        </p:txBody>
      </p:sp>
      <p:sp>
        <p:nvSpPr>
          <p:cNvPr id="22" name="Rounded Rectangle 14"/>
          <p:cNvSpPr/>
          <p:nvPr/>
        </p:nvSpPr>
        <p:spPr>
          <a:xfrm>
            <a:off x="9193637" y="4544654"/>
            <a:ext cx="2580781" cy="821277"/>
          </a:xfrm>
          <a:prstGeom prst="roundRect">
            <a:avLst>
              <a:gd name="adj" fmla="val 0"/>
            </a:avLst>
          </a:prstGeom>
          <a:gradFill flip="none" rotWithShape="1">
            <a:gsLst>
              <a:gs pos="0">
                <a:srgbClr val="00BBF1">
                  <a:shade val="30000"/>
                  <a:satMod val="115000"/>
                </a:srgbClr>
              </a:gs>
              <a:gs pos="50000">
                <a:srgbClr val="00BBF1">
                  <a:shade val="67500"/>
                  <a:satMod val="115000"/>
                </a:srgbClr>
              </a:gs>
              <a:gs pos="100000">
                <a:srgbClr val="00BBF1">
                  <a:shade val="100000"/>
                  <a:satMod val="115000"/>
                </a:srgbClr>
              </a:gs>
            </a:gsLst>
            <a:path path="circle">
              <a:fillToRect l="50000" t="50000" r="50000" b="50000"/>
            </a:path>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b="1" dirty="0" err="1">
                <a:solidFill>
                  <a:schemeClr val="bg2"/>
                </a:solidFill>
                <a:cs typeface="Helvetica Light"/>
              </a:rPr>
              <a:t>TextBox</a:t>
            </a:r>
            <a:endParaRPr lang="en-US" sz="1765" b="1" dirty="0">
              <a:solidFill>
                <a:schemeClr val="bg2"/>
              </a:solidFill>
              <a:cs typeface="Helvetica Light"/>
            </a:endParaRPr>
          </a:p>
        </p:txBody>
      </p:sp>
      <p:cxnSp>
        <p:nvCxnSpPr>
          <p:cNvPr id="24" name="Straight Arrow Connector 23"/>
          <p:cNvCxnSpPr/>
          <p:nvPr/>
        </p:nvCxnSpPr>
        <p:spPr>
          <a:xfrm>
            <a:off x="7461341" y="2095500"/>
            <a:ext cx="1560845" cy="1"/>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455504" y="3538735"/>
            <a:ext cx="1560845" cy="1"/>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455503" y="4974341"/>
            <a:ext cx="1560845" cy="1"/>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7285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b="1" dirty="0"/>
              <a:t>Sharing Code</a:t>
            </a:r>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b="1" dirty="0"/>
              <a:t>Portable Class Libraries</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3"/>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4"/>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b="1" dirty="0"/>
              <a:t>Shared Projects</a:t>
            </a:r>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a:xfrm>
            <a:off x="838200" y="244354"/>
            <a:ext cx="10515600" cy="1325563"/>
          </a:xfrm>
        </p:spPr>
        <p:txBody>
          <a:bodyPr/>
          <a:lstStyle/>
          <a:p>
            <a:r>
              <a:rPr lang="en-US" b="1" dirty="0" err="1"/>
              <a:t>NuGet</a:t>
            </a:r>
            <a:endParaRPr lang="en-US" b="1"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67512" y="50292"/>
            <a:ext cx="1125225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Segoe UI" panose="020B0502040204020203" pitchFamily="34" charset="0"/>
                <a:cs typeface="Segoe UI" panose="020B0502040204020203" pitchFamily="34" charset="0"/>
              </a:rPr>
              <a:t>Who’s this guy?</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6991" y="1561451"/>
            <a:ext cx="2245631" cy="7619609"/>
          </a:xfrm>
          <a:prstGeom prst="rect">
            <a:avLst/>
          </a:prstGeom>
        </p:spPr>
      </p:pic>
      <p:sp>
        <p:nvSpPr>
          <p:cNvPr id="10" name="TextBox 9"/>
          <p:cNvSpPr txBox="1"/>
          <p:nvPr/>
        </p:nvSpPr>
        <p:spPr>
          <a:xfrm>
            <a:off x="3815555" y="4422019"/>
            <a:ext cx="6757196" cy="77638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400" b="1" dirty="0">
                <a:latin typeface="Segoe UI" panose="020B0502040204020203" pitchFamily="34" charset="0"/>
                <a:ea typeface=""/>
                <a:cs typeface="Segoe UI" panose="020B0502040204020203" pitchFamily="34" charset="0"/>
              </a:rPr>
              <a:t>Harikrishnan</a:t>
            </a:r>
          </a:p>
          <a:p>
            <a:r>
              <a:rPr lang="en-US" sz="2400" b="1" dirty="0">
                <a:latin typeface="Segoe UI Light" panose="020B0502040204020203" pitchFamily="34" charset="0"/>
                <a:ea typeface=""/>
                <a:cs typeface="Segoe UI Light" panose="020B0502040204020203" pitchFamily="34" charset="0"/>
              </a:rPr>
              <a:t>Product Lead – Syncfusion Inc.</a:t>
            </a:r>
          </a:p>
        </p:txBody>
      </p:sp>
      <p:grpSp>
        <p:nvGrpSpPr>
          <p:cNvPr id="11" name="Group 10"/>
          <p:cNvGrpSpPr/>
          <p:nvPr/>
        </p:nvGrpSpPr>
        <p:grpSpPr>
          <a:xfrm>
            <a:off x="3798302" y="5669988"/>
            <a:ext cx="7347025" cy="812530"/>
            <a:chOff x="1712996" y="5935662"/>
            <a:chExt cx="9428474" cy="902193"/>
          </a:xfrm>
        </p:grpSpPr>
        <p:sp>
          <p:nvSpPr>
            <p:cNvPr id="12" name="TextBox 11"/>
            <p:cNvSpPr txBox="1"/>
            <p:nvPr/>
          </p:nvSpPr>
          <p:spPr>
            <a:xfrm>
              <a:off x="1712996" y="5935662"/>
              <a:ext cx="4136862" cy="502358"/>
            </a:xfrm>
            <a:prstGeom prst="rect">
              <a:avLst/>
            </a:prstGeom>
            <a:noFill/>
          </p:spPr>
          <p:txBody>
            <a:bodyPr wrap="square" rtlCol="0">
              <a:spAutoFit/>
            </a:bodyPr>
            <a:lstStyle/>
            <a:p>
              <a:pPr>
                <a:lnSpc>
                  <a:spcPct val="130000"/>
                </a:lnSpc>
              </a:pPr>
              <a:r>
                <a:rPr lang="en-US" dirty="0">
                  <a:latin typeface="Segoe UI Light"/>
                  <a:ea typeface=""/>
                  <a:cs typeface="Arial"/>
                  <a:hlinkClick r:id="rId4"/>
                </a:rPr>
                <a:t>harikrishnann@syncfusion.com</a:t>
              </a:r>
              <a:r>
                <a:rPr lang="en-US" dirty="0">
                  <a:latin typeface="Segoe UI Light"/>
                  <a:ea typeface=""/>
                  <a:cs typeface="Arial"/>
                </a:rPr>
                <a:t> </a:t>
              </a:r>
            </a:p>
          </p:txBody>
        </p:sp>
        <p:sp>
          <p:nvSpPr>
            <p:cNvPr id="14" name="TextBox 13"/>
            <p:cNvSpPr txBox="1"/>
            <p:nvPr/>
          </p:nvSpPr>
          <p:spPr>
            <a:xfrm>
              <a:off x="7421844" y="5935662"/>
              <a:ext cx="3719626" cy="902193"/>
            </a:xfrm>
            <a:prstGeom prst="rect">
              <a:avLst/>
            </a:prstGeom>
            <a:noFill/>
          </p:spPr>
          <p:txBody>
            <a:bodyPr wrap="square" rtlCol="0">
              <a:spAutoFit/>
            </a:bodyPr>
            <a:lstStyle/>
            <a:p>
              <a:pPr algn="r">
                <a:lnSpc>
                  <a:spcPct val="130000"/>
                </a:lnSpc>
              </a:pPr>
              <a:r>
                <a:rPr lang="en-US" dirty="0">
                  <a:cs typeface="Arial"/>
                  <a:hlinkClick r:id="rId5"/>
                </a:rPr>
                <a:t>https://www.syncfusion.com/products/xamarin</a:t>
              </a:r>
              <a:r>
                <a:rPr lang="en-US" dirty="0">
                  <a:cs typeface="Arial"/>
                </a:rPr>
                <a:t> </a:t>
              </a:r>
            </a:p>
          </p:txBody>
        </p:sp>
      </p:grpSp>
      <p:cxnSp>
        <p:nvCxnSpPr>
          <p:cNvPr id="19" name="Straight Connector 18"/>
          <p:cNvCxnSpPr/>
          <p:nvPr/>
        </p:nvCxnSpPr>
        <p:spPr>
          <a:xfrm>
            <a:off x="3815555" y="5509279"/>
            <a:ext cx="7329773" cy="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2469" y="1745870"/>
            <a:ext cx="3562858" cy="1036312"/>
          </a:xfrm>
          <a:prstGeom prst="rect">
            <a:avLst/>
          </a:prstGeom>
        </p:spPr>
      </p:pic>
    </p:spTree>
    <p:extLst>
      <p:ext uri="{BB962C8B-B14F-4D97-AF65-F5344CB8AC3E}">
        <p14:creationId xmlns:p14="http://schemas.microsoft.com/office/powerpoint/2010/main" val="18386306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p:cNvSpPr>
            <a:spLocks noGrp="1"/>
          </p:cNvSpPr>
          <p:nvPr>
            <p:ph type="title"/>
          </p:nvPr>
        </p:nvSpPr>
        <p:spPr>
          <a:xfrm>
            <a:off x="544830" y="283653"/>
            <a:ext cx="11252250" cy="1143000"/>
          </a:xfrm>
        </p:spPr>
        <p:txBody>
          <a:bodyPr>
            <a:noAutofit/>
          </a:bodyPr>
          <a:lstStyle/>
          <a:p>
            <a:r>
              <a:rPr lang="en-IN" sz="4000" b="1" dirty="0">
                <a:latin typeface="Segoe UI" panose="020B0502040204020203" pitchFamily="34" charset="0"/>
                <a:cs typeface="Segoe UI" panose="020B0502040204020203" pitchFamily="34" charset="0"/>
              </a:rPr>
              <a:t>Creating real world UI with Syncfusion components</a:t>
            </a:r>
            <a:endParaRPr lang="en-US" sz="4000" b="1" dirty="0">
              <a:latin typeface="Segoe UI" panose="020B0502040204020203" pitchFamily="34" charset="0"/>
              <a:cs typeface="Segoe UI" panose="020B0502040204020203" pitchFamily="34" charset="0"/>
            </a:endParaRPr>
          </a:p>
        </p:txBody>
      </p:sp>
      <p:sp>
        <p:nvSpPr>
          <p:cNvPr id="14" name="Text Placeholder 5"/>
          <p:cNvSpPr txBox="1">
            <a:spLocks/>
          </p:cNvSpPr>
          <p:nvPr/>
        </p:nvSpPr>
        <p:spPr>
          <a:xfrm>
            <a:off x="544830" y="1997521"/>
            <a:ext cx="4631266" cy="38530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dirty="0">
                <a:latin typeface="Segoe UI" panose="020B0502040204020203" pitchFamily="34" charset="0"/>
                <a:cs typeface="Segoe UI" panose="020B0502040204020203" pitchFamily="34" charset="0"/>
              </a:rPr>
              <a:t>Stunning data visualization and data bound components</a:t>
            </a:r>
          </a:p>
          <a:p>
            <a:pPr marL="342900" indent="-342900"/>
            <a:r>
              <a:rPr lang="en-US" sz="2400" dirty="0">
                <a:latin typeface="Segoe UI" panose="020B0502040204020203" pitchFamily="34" charset="0"/>
                <a:cs typeface="Segoe UI" panose="020B0502040204020203" pitchFamily="34" charset="0"/>
              </a:rPr>
              <a:t>Unique Excel, Word, and PDF manipulations</a:t>
            </a:r>
          </a:p>
          <a:p>
            <a:pPr marL="342900" indent="-342900"/>
            <a:r>
              <a:rPr lang="en-US" sz="2400" dirty="0">
                <a:latin typeface="Segoe UI" panose="020B0502040204020203" pitchFamily="34" charset="0"/>
                <a:cs typeface="Segoe UI" panose="020B0502040204020203" pitchFamily="34" charset="0"/>
              </a:rPr>
              <a:t>Full </a:t>
            </a:r>
            <a:r>
              <a:rPr lang="en-US" sz="2400" dirty="0" err="1">
                <a:latin typeface="Segoe UI" panose="020B0502040204020203" pitchFamily="34" charset="0"/>
                <a:cs typeface="Segoe UI" panose="020B0502040204020203" pitchFamily="34" charset="0"/>
              </a:rPr>
              <a:t>Xamarin.Forms</a:t>
            </a:r>
            <a:r>
              <a:rPr lang="en-US" sz="2400" dirty="0">
                <a:latin typeface="Segoe UI" panose="020B0502040204020203" pitchFamily="34" charset="0"/>
                <a:cs typeface="Segoe UI" panose="020B0502040204020203" pitchFamily="34" charset="0"/>
              </a:rPr>
              <a:t> Support</a:t>
            </a:r>
          </a:p>
          <a:p>
            <a:pPr lvl="2"/>
            <a:r>
              <a:rPr lang="en-US" sz="2400" dirty="0">
                <a:latin typeface="Segoe UI" panose="020B0502040204020203" pitchFamily="34" charset="0"/>
                <a:cs typeface="Segoe UI" panose="020B0502040204020203" pitchFamily="34" charset="0"/>
              </a:rPr>
              <a:t>iOS, Android, and Windows</a:t>
            </a:r>
          </a:p>
          <a:p>
            <a:pPr lvl="2"/>
            <a:r>
              <a:rPr lang="en-US" sz="2400" dirty="0">
                <a:latin typeface="Segoe UI" panose="020B0502040204020203" pitchFamily="34" charset="0"/>
                <a:cs typeface="Segoe UI" panose="020B0502040204020203" pitchFamily="34" charset="0"/>
              </a:rPr>
              <a:t>C# or XAML</a:t>
            </a:r>
          </a:p>
          <a:p>
            <a:pPr lvl="2"/>
            <a:r>
              <a:rPr lang="en-US" sz="2400" dirty="0">
                <a:latin typeface="Segoe UI" panose="020B0502040204020203" pitchFamily="34" charset="0"/>
                <a:cs typeface="Segoe UI" panose="020B0502040204020203" pitchFamily="34" charset="0"/>
              </a:rPr>
              <a:t>Data Binding Support</a:t>
            </a:r>
          </a:p>
        </p:txBody>
      </p:sp>
      <p:pic>
        <p:nvPicPr>
          <p:cNvPr id="15" name="Picture 14"/>
          <p:cNvPicPr>
            <a:picLocks noChangeAspect="1"/>
          </p:cNvPicPr>
          <p:nvPr/>
        </p:nvPicPr>
        <p:blipFill>
          <a:blip r:embed="rId3"/>
          <a:stretch>
            <a:fillRect/>
          </a:stretch>
        </p:blipFill>
        <p:spPr>
          <a:xfrm>
            <a:off x="8484634" y="812781"/>
            <a:ext cx="3230037" cy="2201756"/>
          </a:xfrm>
          <a:prstGeom prst="rect">
            <a:avLst/>
          </a:prstGeom>
        </p:spPr>
      </p:pic>
      <p:pic>
        <p:nvPicPr>
          <p:cNvPr id="16" name="Picture 15"/>
          <p:cNvPicPr>
            <a:picLocks noChangeAspect="1"/>
          </p:cNvPicPr>
          <p:nvPr/>
        </p:nvPicPr>
        <p:blipFill>
          <a:blip r:embed="rId4"/>
          <a:stretch>
            <a:fillRect/>
          </a:stretch>
        </p:blipFill>
        <p:spPr>
          <a:xfrm>
            <a:off x="5360856" y="805670"/>
            <a:ext cx="3226828" cy="220171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9809" y="2044178"/>
            <a:ext cx="3556904" cy="236224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1101" y="2073718"/>
            <a:ext cx="3603141" cy="2392956"/>
          </a:xfrm>
          <a:prstGeom prst="rect">
            <a:avLst/>
          </a:prstGeom>
        </p:spPr>
      </p:pic>
      <p:pic>
        <p:nvPicPr>
          <p:cNvPr id="19" name="Picture 18"/>
          <p:cNvPicPr>
            <a:picLocks noChangeAspect="1"/>
          </p:cNvPicPr>
          <p:nvPr/>
        </p:nvPicPr>
        <p:blipFill>
          <a:blip r:embed="rId7"/>
          <a:stretch>
            <a:fillRect/>
          </a:stretch>
        </p:blipFill>
        <p:spPr>
          <a:xfrm>
            <a:off x="8766546" y="3642041"/>
            <a:ext cx="2928372" cy="2155601"/>
          </a:xfrm>
          <a:prstGeom prst="rect">
            <a:avLst/>
          </a:prstGeom>
        </p:spPr>
      </p:pic>
      <p:pic>
        <p:nvPicPr>
          <p:cNvPr id="20" name="Picture 19"/>
          <p:cNvPicPr>
            <a:picLocks noChangeAspect="1"/>
          </p:cNvPicPr>
          <p:nvPr/>
        </p:nvPicPr>
        <p:blipFill>
          <a:blip r:embed="rId8"/>
          <a:stretch>
            <a:fillRect/>
          </a:stretch>
        </p:blipFill>
        <p:spPr>
          <a:xfrm>
            <a:off x="5447121" y="3775285"/>
            <a:ext cx="2980070" cy="2130860"/>
          </a:xfrm>
          <a:prstGeom prst="rect">
            <a:avLst/>
          </a:prstGeom>
        </p:spPr>
      </p:pic>
      <p:pic>
        <p:nvPicPr>
          <p:cNvPr id="21" name="Picture 20"/>
          <p:cNvPicPr>
            <a:picLocks noChangeAspect="1"/>
          </p:cNvPicPr>
          <p:nvPr/>
        </p:nvPicPr>
        <p:blipFill>
          <a:blip r:embed="rId9"/>
          <a:stretch>
            <a:fillRect/>
          </a:stretch>
        </p:blipFill>
        <p:spPr>
          <a:xfrm>
            <a:off x="8605407" y="4773146"/>
            <a:ext cx="2897489" cy="2085864"/>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3652" y="4744865"/>
            <a:ext cx="2881755" cy="2078630"/>
          </a:xfrm>
          <a:prstGeom prst="rect">
            <a:avLst/>
          </a:prstGeom>
        </p:spPr>
      </p:pic>
    </p:spTree>
    <p:extLst>
      <p:ext uri="{BB962C8B-B14F-4D97-AF65-F5344CB8AC3E}">
        <p14:creationId xmlns:p14="http://schemas.microsoft.com/office/powerpoint/2010/main" val="31988776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b="1" dirty="0"/>
              <a:t>Let’s Build an App</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8842" y="-51209"/>
            <a:ext cx="11250387" cy="6892656"/>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dirty="0">
                <a:solidFill>
                  <a:srgbClr val="2B84D2"/>
                </a:solidFill>
                <a:latin typeface="Segoe UI" charset="0"/>
                <a:ea typeface="Segoe UI" charset="0"/>
                <a:cs typeface="Segoe UI" charset="0"/>
              </a:rPr>
              <a:t>Demo - </a:t>
            </a:r>
            <a:r>
              <a:rPr lang="en-US" sz="4400" dirty="0">
                <a:solidFill>
                  <a:srgbClr val="2B84D2"/>
                </a:solidFill>
                <a:latin typeface="Segoe UI" charset="0"/>
                <a:ea typeface="Segoe UI" charset="0"/>
                <a:cs typeface="Segoe UI" charset="0"/>
                <a:hlinkClick r:id="rId2"/>
              </a:rPr>
              <a:t>https://github.com/syncfusion/Xamarin-ExpenseAnalysis</a:t>
            </a:r>
            <a:r>
              <a:rPr lang="en-US" sz="4400" dirty="0">
                <a:solidFill>
                  <a:srgbClr val="2B84D2"/>
                </a:solidFill>
                <a:latin typeface="Segoe UI" charset="0"/>
                <a:ea typeface="Segoe UI" charset="0"/>
                <a:cs typeface="Segoe UI" charset="0"/>
              </a:rPr>
              <a:t> </a:t>
            </a:r>
          </a:p>
          <a:p>
            <a:pPr algn="ctr">
              <a:lnSpc>
                <a:spcPct val="90000"/>
              </a:lnSpc>
              <a:spcAft>
                <a:spcPts val="600"/>
              </a:spcAft>
            </a:pPr>
            <a:endParaRPr lang="en-IN" sz="4400" dirty="0">
              <a:solidFill>
                <a:srgbClr val="2B84D2"/>
              </a:solidFill>
              <a:latin typeface="Segoe UI" charset="0"/>
              <a:ea typeface="Segoe UI" charset="0"/>
              <a:cs typeface="Segoe UI" charset="0"/>
            </a:endParaRPr>
          </a:p>
          <a:p>
            <a:pPr algn="ctr">
              <a:lnSpc>
                <a:spcPct val="90000"/>
              </a:lnSpc>
              <a:spcAft>
                <a:spcPts val="600"/>
              </a:spcAft>
            </a:pPr>
            <a:r>
              <a:rPr lang="en-US" sz="4400" dirty="0">
                <a:solidFill>
                  <a:srgbClr val="2B84D2"/>
                </a:solidFill>
                <a:latin typeface="Segoe UI" charset="0"/>
                <a:ea typeface="Segoe UI" charset="0"/>
                <a:cs typeface="Segoe UI" charset="0"/>
              </a:rPr>
              <a:t>Demo and Slide document - </a:t>
            </a:r>
            <a:endParaRPr lang="en-IN" sz="4400" dirty="0">
              <a:solidFill>
                <a:srgbClr val="2B84D2"/>
              </a:solidFill>
              <a:latin typeface="Segoe UI" charset="0"/>
              <a:ea typeface="Segoe UI" charset="0"/>
              <a:cs typeface="Segoe UI" charset="0"/>
            </a:endParaRPr>
          </a:p>
          <a:p>
            <a:pPr algn="ctr">
              <a:lnSpc>
                <a:spcPct val="90000"/>
              </a:lnSpc>
              <a:spcAft>
                <a:spcPts val="600"/>
              </a:spcAft>
            </a:pPr>
            <a:r>
              <a:rPr lang="en-IN" sz="4400" dirty="0">
                <a:solidFill>
                  <a:srgbClr val="2B84D2"/>
                </a:solidFill>
                <a:latin typeface="Segoe UI" charset="0"/>
                <a:ea typeface="Segoe UI" charset="0"/>
                <a:cs typeface="Segoe UI" charset="0"/>
                <a:hlinkClick r:id="rId3"/>
              </a:rPr>
              <a:t>https://github.com/harikrishnann/c-sharp_corner_conference</a:t>
            </a:r>
            <a:r>
              <a:rPr lang="en-IN" sz="4400" dirty="0">
                <a:solidFill>
                  <a:srgbClr val="2B84D2"/>
                </a:solidFill>
                <a:latin typeface="Segoe UI" charset="0"/>
                <a:ea typeface="Segoe UI" charset="0"/>
                <a:cs typeface="Segoe UI" charset="0"/>
              </a:rPr>
              <a:t> </a:t>
            </a:r>
          </a:p>
          <a:p>
            <a:pPr algn="ctr">
              <a:lnSpc>
                <a:spcPct val="90000"/>
              </a:lnSpc>
              <a:spcAft>
                <a:spcPts val="600"/>
              </a:spcAft>
            </a:pPr>
            <a:endParaRPr lang="en-IN" sz="4400" dirty="0">
              <a:solidFill>
                <a:srgbClr val="2B84D2"/>
              </a:solidFill>
              <a:latin typeface="Segoe UI" charset="0"/>
              <a:ea typeface="Segoe UI" charset="0"/>
              <a:cs typeface="Segoe UI" charset="0"/>
            </a:endParaRPr>
          </a:p>
          <a:p>
            <a:pPr>
              <a:lnSpc>
                <a:spcPct val="90000"/>
              </a:lnSpc>
              <a:spcAft>
                <a:spcPts val="600"/>
              </a:spcAft>
            </a:pPr>
            <a:r>
              <a:rPr lang="en-IN" sz="3600" u="sng" dirty="0">
                <a:latin typeface="Segoe UI" charset="0"/>
                <a:ea typeface="Segoe UI" charset="0"/>
                <a:cs typeface="Segoe UI" charset="0"/>
              </a:rPr>
              <a:t>SQLite for Universal Windows Platform</a:t>
            </a:r>
          </a:p>
          <a:p>
            <a:pPr>
              <a:lnSpc>
                <a:spcPct val="90000"/>
              </a:lnSpc>
              <a:spcAft>
                <a:spcPts val="600"/>
              </a:spcAft>
            </a:pPr>
            <a:r>
              <a:rPr lang="en-US" sz="2750" dirty="0">
                <a:solidFill>
                  <a:srgbClr val="2B84D2"/>
                </a:solidFill>
                <a:latin typeface="Segoe UI" charset="0"/>
                <a:ea typeface="Segoe UI" charset="0"/>
                <a:cs typeface="Segoe UI" charset="0"/>
              </a:rPr>
              <a:t>https://marketplace.visualstudio.com/items?itemName=SQLiteDevelopmentTeam.SQLiteforUniversalWindowsPlatform</a:t>
            </a:r>
          </a:p>
        </p:txBody>
      </p:sp>
    </p:spTree>
    <p:extLst>
      <p:ext uri="{BB962C8B-B14F-4D97-AF65-F5344CB8AC3E}">
        <p14:creationId xmlns:p14="http://schemas.microsoft.com/office/powerpoint/2010/main" val="13841423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24288" y="2219484"/>
            <a:ext cx="118009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9600" spc="0" dirty="0">
                <a:solidFill>
                  <a:schemeClr val="tx1"/>
                </a:solidFill>
              </a:rPr>
              <a:t>Thank you </a:t>
            </a:r>
            <a:r>
              <a:rPr lang="en-US" sz="9600" spc="0" dirty="0">
                <a:solidFill>
                  <a:schemeClr val="tx1"/>
                </a:solidFill>
                <a:sym typeface="Wingdings" panose="05000000000000000000" pitchFamily="2" charset="2"/>
              </a:rPr>
              <a:t></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b="1" dirty="0">
                <a:cs typeface="Arial"/>
              </a:rPr>
              <a:t>Harikrishnan</a:t>
            </a:r>
          </a:p>
          <a:p>
            <a:r>
              <a:rPr lang="en-IN" sz="1961" dirty="0" err="1">
                <a:latin typeface="+mj-lt"/>
                <a:cs typeface="Arial"/>
              </a:rPr>
              <a:t>Syncfusion</a:t>
            </a:r>
            <a:r>
              <a:rPr lang="en-IN" sz="1961" dirty="0">
                <a:latin typeface="+mj-lt"/>
                <a:cs typeface="Arial"/>
              </a:rPr>
              <a:t> Inc.</a:t>
            </a:r>
            <a:endParaRPr lang="en-US" sz="1961" dirty="0">
              <a:latin typeface="+mj-lt"/>
              <a:cs typeface="Arial"/>
            </a:endParaRPr>
          </a:p>
        </p:txBody>
      </p:sp>
      <p:cxnSp>
        <p:nvCxnSpPr>
          <p:cNvPr id="14" name="Straight Connector 13"/>
          <p:cNvCxnSpPr/>
          <p:nvPr/>
        </p:nvCxnSpPr>
        <p:spPr>
          <a:xfrm flipV="1">
            <a:off x="1775731" y="5591097"/>
            <a:ext cx="9367329" cy="385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64"/>
            <a:ext cx="9541635" cy="798552"/>
            <a:chOff x="1735136" y="5935662"/>
            <a:chExt cx="9732965" cy="814565"/>
          </a:xfrm>
        </p:grpSpPr>
        <p:sp>
          <p:nvSpPr>
            <p:cNvPr id="10" name="TextBox 9"/>
            <p:cNvSpPr txBox="1"/>
            <p:nvPr/>
          </p:nvSpPr>
          <p:spPr>
            <a:xfrm>
              <a:off x="1735136" y="5935662"/>
              <a:ext cx="3208361" cy="814565"/>
            </a:xfrm>
            <a:prstGeom prst="rect">
              <a:avLst/>
            </a:prstGeom>
            <a:noFill/>
          </p:spPr>
          <p:txBody>
            <a:bodyPr wrap="square" rtlCol="0">
              <a:spAutoFit/>
            </a:bodyPr>
            <a:lstStyle/>
            <a:p>
              <a:pPr>
                <a:lnSpc>
                  <a:spcPct val="130000"/>
                </a:lnSpc>
              </a:pPr>
              <a:r>
                <a:rPr lang="en-US" sz="1765" dirty="0">
                  <a:latin typeface="+mj-lt"/>
                  <a:cs typeface="Arial"/>
                  <a:hlinkClick r:id="rId3"/>
                </a:rPr>
                <a:t>harikrishnann@syncfusion.com</a:t>
              </a:r>
              <a:br>
                <a:rPr lang="en-US" sz="1765" dirty="0">
                  <a:latin typeface="+mj-lt"/>
                  <a:cs typeface="Arial"/>
                </a:rPr>
              </a:br>
              <a:r>
                <a:rPr lang="en-US" sz="1765" dirty="0">
                  <a:latin typeface="+mj-lt"/>
                  <a:cs typeface="Arial"/>
                  <a:hlinkClick r:id="rId4"/>
                </a:rPr>
                <a:t>nharishkrish@gmail.com</a:t>
              </a:r>
              <a:r>
                <a:rPr lang="en-US" sz="1765" dirty="0">
                  <a:latin typeface="+mj-lt"/>
                  <a:cs typeface="Arial"/>
                </a:rPr>
                <a:t> </a:t>
              </a:r>
            </a:p>
          </p:txBody>
        </p:sp>
        <p:sp>
          <p:nvSpPr>
            <p:cNvPr id="15" name="TextBox 14"/>
            <p:cNvSpPr txBox="1"/>
            <p:nvPr/>
          </p:nvSpPr>
          <p:spPr>
            <a:xfrm>
              <a:off x="5938416" y="5935662"/>
              <a:ext cx="5529685" cy="814565"/>
            </a:xfrm>
            <a:prstGeom prst="rect">
              <a:avLst/>
            </a:prstGeom>
            <a:noFill/>
          </p:spPr>
          <p:txBody>
            <a:bodyPr wrap="square" rtlCol="0">
              <a:spAutoFit/>
            </a:bodyPr>
            <a:lstStyle/>
            <a:p>
              <a:pPr algn="r">
                <a:lnSpc>
                  <a:spcPct val="130000"/>
                </a:lnSpc>
              </a:pPr>
              <a:r>
                <a:rPr lang="en-US" sz="1765" dirty="0">
                  <a:latin typeface="+mj-lt"/>
                  <a:cs typeface="Arial"/>
                  <a:hlinkClick r:id="" action="ppaction://noaction"/>
                </a:rPr>
                <a:t>https://www.syncfusion.com/products/xamarin/datagrid</a:t>
              </a:r>
            </a:p>
            <a:p>
              <a:pPr algn="r">
                <a:lnSpc>
                  <a:spcPct val="130000"/>
                </a:lnSpc>
              </a:pPr>
              <a:r>
                <a:rPr lang="en-US" sz="1765" dirty="0">
                  <a:latin typeface="+mj-lt"/>
                  <a:cs typeface="Arial"/>
                  <a:hlinkClick r:id="" action="ppaction://noaction"/>
                </a:rPr>
                <a:t>https://www.linkedin.com/in/hari-krishnan-304a0272</a:t>
              </a:r>
              <a:r>
                <a:rPr lang="en-US" sz="1765" dirty="0">
                  <a:latin typeface="+mj-lt"/>
                  <a:cs typeface="Arial"/>
                </a:rPr>
                <a:t> </a:t>
              </a:r>
            </a:p>
          </p:txBody>
        </p:sp>
      </p:grpSp>
    </p:spTree>
    <p:extLst>
      <p:ext uri="{BB962C8B-B14F-4D97-AF65-F5344CB8AC3E}">
        <p14:creationId xmlns:p14="http://schemas.microsoft.com/office/powerpoint/2010/main" val="19759603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0356192" cy="4519081"/>
          </a:xfrm>
        </p:spPr>
        <p:txBody>
          <a:bodyPr/>
          <a:lstStyle/>
          <a:p>
            <a:pPr marL="560241" indent="-560241">
              <a:lnSpc>
                <a:spcPts val="4800"/>
              </a:lnSpc>
              <a:buFont typeface="Arial" charset="0"/>
              <a:buChar char="•"/>
            </a:pPr>
            <a:r>
              <a:rPr lang="en-US" sz="3600" dirty="0"/>
              <a:t>Quick overview of Xamarin</a:t>
            </a:r>
          </a:p>
          <a:p>
            <a:pPr marL="560241" indent="-560241">
              <a:lnSpc>
                <a:spcPts val="4800"/>
              </a:lnSpc>
              <a:buFont typeface="Arial" charset="0"/>
              <a:buChar char="•"/>
            </a:pPr>
            <a:r>
              <a:rPr lang="en-IN" sz="3600" dirty="0"/>
              <a:t>Crafting real world applications with Xamarin</a:t>
            </a:r>
          </a:p>
          <a:p>
            <a:pPr marL="560241" indent="-560241">
              <a:lnSpc>
                <a:spcPts val="4800"/>
              </a:lnSpc>
              <a:buFont typeface="Arial" charset="0"/>
              <a:buChar char="•"/>
            </a:pPr>
            <a:r>
              <a:rPr lang="en-IN" sz="3600" dirty="0"/>
              <a:t>Creating real world UI with Syncfusion components</a:t>
            </a:r>
            <a:endParaRPr lang="en-US" sz="3600" dirty="0"/>
          </a:p>
          <a:p>
            <a:pPr marL="560241" indent="-560241">
              <a:lnSpc>
                <a:spcPts val="4800"/>
              </a:lnSpc>
              <a:buFont typeface="Arial" charset="0"/>
              <a:buChar char="•"/>
            </a:pPr>
            <a:r>
              <a:rPr lang="en-US" sz="3600" dirty="0"/>
              <a:t>A demo application</a:t>
            </a:r>
          </a:p>
        </p:txBody>
      </p:sp>
      <p:sp>
        <p:nvSpPr>
          <p:cNvPr id="2" name="Title 1"/>
          <p:cNvSpPr>
            <a:spLocks noGrp="1"/>
          </p:cNvSpPr>
          <p:nvPr>
            <p:ph type="title"/>
          </p:nvPr>
        </p:nvSpPr>
        <p:spPr>
          <a:xfrm>
            <a:off x="4549348" y="289511"/>
            <a:ext cx="7642652" cy="899665"/>
          </a:xfrm>
        </p:spPr>
        <p:txBody>
          <a:bodyPr/>
          <a:lstStyle/>
          <a:p>
            <a:r>
              <a:rPr lang="en-US" dirty="0"/>
              <a:t>Agenda</a:t>
            </a:r>
          </a:p>
        </p:txBody>
      </p:sp>
      <p:pic>
        <p:nvPicPr>
          <p:cNvPr id="13" name="Picture 12"/>
          <p:cNvPicPr>
            <a:picLocks noChangeAspect="1"/>
          </p:cNvPicPr>
          <p:nvPr/>
        </p:nvPicPr>
        <p:blipFill>
          <a:blip r:embed="rId3"/>
          <a:stretch>
            <a:fillRect/>
          </a:stretch>
        </p:blipFill>
        <p:spPr>
          <a:xfrm>
            <a:off x="337054" y="91602"/>
            <a:ext cx="4114800" cy="1114425"/>
          </a:xfrm>
          <a:prstGeom prst="rect">
            <a:avLst/>
          </a:prstGeom>
        </p:spPr>
      </p:pic>
    </p:spTree>
    <p:extLst>
      <p:ext uri="{BB962C8B-B14F-4D97-AF65-F5344CB8AC3E}">
        <p14:creationId xmlns:p14="http://schemas.microsoft.com/office/powerpoint/2010/main" val="2134597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96" y="1803401"/>
            <a:ext cx="11088413" cy="295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a:lstStyle/>
          <a:p>
            <a:pPr algn="ctr"/>
            <a:r>
              <a:rPr lang="en-US" dirty="0"/>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6"/>
          <a:stretch>
            <a:fillRect/>
          </a:stretch>
        </p:blipFill>
        <p:spPr>
          <a:xfrm>
            <a:off x="2772649" y="2191912"/>
            <a:ext cx="3107426" cy="3107426"/>
          </a:xfrm>
          <a:prstGeom prst="rect">
            <a:avLst/>
          </a:prstGeom>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a:t>Architecting Mobile Apps</a:t>
            </a:r>
          </a:p>
        </p:txBody>
      </p:sp>
    </p:spTree>
    <p:extLst>
      <p:ext uri="{BB962C8B-B14F-4D97-AF65-F5344CB8AC3E}">
        <p14:creationId xmlns:p14="http://schemas.microsoft.com/office/powerpoint/2010/main" val="2132444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b="1" dirty="0" err="1"/>
              <a:t>Xamarin’s</a:t>
            </a:r>
            <a:r>
              <a:rPr lang="en-US" b="1"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670064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b="1" dirty="0"/>
              <a:t>Visual Studio Integration</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TotalTime>
  <Words>805</Words>
  <Application>Microsoft Office PowerPoint</Application>
  <PresentationFormat>Widescreen</PresentationFormat>
  <Paragraphs>151</Paragraphs>
  <Slides>23</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Light</vt:lpstr>
      <vt:lpstr>Helvetica</vt:lpstr>
      <vt:lpstr>Helvetica Light</vt:lpstr>
      <vt:lpstr>Segoe UI</vt:lpstr>
      <vt:lpstr>Segoe UI Light</vt:lpstr>
      <vt:lpstr>Wingdings</vt:lpstr>
      <vt:lpstr>Office Theme</vt:lpstr>
      <vt:lpstr>Creating real world User Interfaces with Xamarin.Forms</vt:lpstr>
      <vt:lpstr>PowerPoint Presentation</vt:lpstr>
      <vt:lpstr>Agenda</vt:lpstr>
      <vt:lpstr>PowerPoint Presentation</vt:lpstr>
      <vt:lpstr>Write Once, Run Anywhere</vt:lpstr>
      <vt:lpstr>PowerPoint Presentation</vt:lpstr>
      <vt:lpstr>Xamarin’s Unique Approach</vt:lpstr>
      <vt:lpstr>Xamarin is included in  Visual Studio</vt:lpstr>
      <vt:lpstr>Visual Studio Integration</vt:lpstr>
      <vt:lpstr>Xamarin is Open Source!</vt:lpstr>
      <vt:lpstr>What’s included</vt:lpstr>
      <vt:lpstr>Layouts</vt:lpstr>
      <vt:lpstr>Controls</vt:lpstr>
      <vt:lpstr>PowerPoint Presentation</vt:lpstr>
      <vt:lpstr>Anything you can do in Objective-C, Swift, or Java can be done in C# and Visual Studio with Xamarin.</vt:lpstr>
      <vt:lpstr>Sharing Code</vt:lpstr>
      <vt:lpstr>Portable Class Libraries</vt:lpstr>
      <vt:lpstr>Shared Projects</vt:lpstr>
      <vt:lpstr>NuGet</vt:lpstr>
      <vt:lpstr>Creating real world UI with Syncfusion components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Harikrishnan N.</dc:creator>
  <dc:description>Contains about a quick overview of Xamarin, crafting real world UserInterfaces using Xamarin, crafting real world UserInterfaces using Syncfusion Components</dc:description>
  <cp:lastModifiedBy>Harikrishnan N.</cp:lastModifiedBy>
  <cp:revision>79</cp:revision>
  <dcterms:created xsi:type="dcterms:W3CDTF">2017-04-06T04:48:21Z</dcterms:created>
  <dcterms:modified xsi:type="dcterms:W3CDTF">2017-04-06T19:15:53Z</dcterms:modified>
  <cp:category>Technical</cp:category>
</cp:coreProperties>
</file>